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1" r:id="rId3"/>
    <p:sldMasterId id="2147483781" r:id="rId4"/>
    <p:sldMasterId id="2147483913" r:id="rId5"/>
    <p:sldMasterId id="2147484045" r:id="rId6"/>
  </p:sldMasterIdLst>
  <p:notesMasterIdLst>
    <p:notesMasterId r:id="rId54"/>
  </p:notesMasterIdLst>
  <p:sldIdLst>
    <p:sldId id="257" r:id="rId7"/>
    <p:sldId id="324" r:id="rId8"/>
    <p:sldId id="325" r:id="rId9"/>
    <p:sldId id="326" r:id="rId10"/>
    <p:sldId id="327" r:id="rId11"/>
    <p:sldId id="256" r:id="rId12"/>
    <p:sldId id="258" r:id="rId13"/>
    <p:sldId id="259" r:id="rId14"/>
    <p:sldId id="260" r:id="rId15"/>
    <p:sldId id="261" r:id="rId16"/>
    <p:sldId id="294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5" r:id="rId28"/>
    <p:sldId id="304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23" r:id="rId42"/>
    <p:sldId id="318" r:id="rId43"/>
    <p:sldId id="319" r:id="rId44"/>
    <p:sldId id="320" r:id="rId45"/>
    <p:sldId id="321" r:id="rId46"/>
    <p:sldId id="322" r:id="rId47"/>
    <p:sldId id="328" r:id="rId48"/>
    <p:sldId id="329" r:id="rId49"/>
    <p:sldId id="331" r:id="rId50"/>
    <p:sldId id="330" r:id="rId51"/>
    <p:sldId id="332" r:id="rId52"/>
    <p:sldId id="33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055FA-1CBF-4BB8-B60C-C90C6DC2E82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B04DC-2A8B-4F43-941B-66FFA854D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7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3" y="981075"/>
            <a:ext cx="7112000" cy="40005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7409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0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3386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3138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247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4679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32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69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750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361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1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31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9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61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5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70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9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0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4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81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16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1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1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0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78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09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8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7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8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0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26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17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82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782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215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224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9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77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58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44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619265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630391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47881"/>
            <a:ext cx="9144000" cy="850816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7214" y="2697247"/>
            <a:ext cx="2073786" cy="38416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8915" y="4104377"/>
            <a:ext cx="2829984" cy="23068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173670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91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009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2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7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9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4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70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9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2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349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0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8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6927"/>
      </p:ext>
    </p:extLst>
  </p:cSld>
  <p:clrMapOvr>
    <a:masterClrMapping/>
  </p:clrMapOvr>
  <p:transition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766366"/>
      </p:ext>
    </p:extLst>
  </p:cSld>
  <p:clrMapOvr>
    <a:masterClrMapping/>
  </p:clrMapOvr>
  <p:transition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9976187"/>
      </p:ext>
    </p:extLst>
  </p:cSld>
  <p:clrMapOvr>
    <a:masterClrMapping/>
  </p:clrMapOvr>
  <p:transition>
    <p:dissolv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79505"/>
      </p:ext>
    </p:extLst>
  </p:cSld>
  <p:clrMapOvr>
    <a:masterClrMapping/>
  </p:clrMapOvr>
  <p:transition>
    <p:dissolv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49300"/>
      </p:ext>
    </p:extLst>
  </p:cSld>
  <p:clrMapOvr>
    <a:masterClrMapping/>
  </p:clrMapOvr>
  <p:transition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02609"/>
      </p:ext>
    </p:extLst>
  </p:cSld>
  <p:clrMapOvr>
    <a:masterClrMapping/>
  </p:clrMapOvr>
  <p:transition>
    <p:dissolv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07182"/>
      </p:ext>
    </p:extLst>
  </p:cSld>
  <p:clrMapOvr>
    <a:masterClrMapping/>
  </p:clrMapOvr>
  <p:transition>
    <p:dissolv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08314376"/>
      </p:ext>
    </p:extLst>
  </p:cSld>
  <p:clrMapOvr>
    <a:masterClrMapping/>
  </p:clrMapOvr>
  <p:transition>
    <p:dissolv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88995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370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1459"/>
      </p:ext>
    </p:extLst>
  </p:cSld>
  <p:clrMapOvr>
    <a:masterClrMapping/>
  </p:clrMapOvr>
  <p:transition>
    <p:dissolv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50725"/>
      </p:ext>
    </p:extLst>
  </p:cSld>
  <p:clrMapOvr>
    <a:masterClrMapping/>
  </p:clrMapOvr>
  <p:transition>
    <p:dissolv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72288"/>
      </p:ext>
    </p:extLst>
  </p:cSld>
  <p:clrMapOvr>
    <a:masterClrMapping/>
  </p:clrMapOvr>
  <p:transition>
    <p:dissolv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997437"/>
      </p:ext>
    </p:extLst>
  </p:cSld>
  <p:clrMapOvr>
    <a:masterClrMapping/>
  </p:clrMapOvr>
  <p:transition>
    <p:dissolv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42774275"/>
      </p:ext>
    </p:extLst>
  </p:cSld>
  <p:clrMapOvr>
    <a:masterClrMapping/>
  </p:clrMapOvr>
  <p:transition>
    <p:dissolv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95599"/>
      </p:ext>
    </p:extLst>
  </p:cSld>
  <p:clrMapOvr>
    <a:masterClrMapping/>
  </p:clrMapOvr>
  <p:transition>
    <p:dissolv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24139"/>
      </p:ext>
    </p:extLst>
  </p:cSld>
  <p:clrMapOvr>
    <a:masterClrMapping/>
  </p:clrMapOvr>
  <p:transition>
    <p:dissolv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31843"/>
      </p:ext>
    </p:extLst>
  </p:cSld>
  <p:clrMapOvr>
    <a:masterClrMapping/>
  </p:clrMapOvr>
  <p:transition>
    <p:dissolv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77852"/>
      </p:ext>
    </p:extLst>
  </p:cSld>
  <p:clrMapOvr>
    <a:masterClrMapping/>
  </p:clrMapOvr>
  <p:transition>
    <p:dissolv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7949753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31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32150461"/>
      </p:ext>
    </p:extLst>
  </p:cSld>
  <p:clrMapOvr>
    <a:masterClrMapping/>
  </p:clrMapOvr>
  <p:transition>
    <p:dissolv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07607"/>
      </p:ext>
    </p:extLst>
  </p:cSld>
  <p:clrMapOvr>
    <a:masterClrMapping/>
  </p:clrMapOvr>
  <p:transition>
    <p:dissolv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82225"/>
      </p:ext>
    </p:extLst>
  </p:cSld>
  <p:clrMapOvr>
    <a:masterClrMapping/>
  </p:clrMapOvr>
  <p:transition>
    <p:dissolv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18801"/>
      </p:ext>
    </p:extLst>
  </p:cSld>
  <p:clrMapOvr>
    <a:masterClrMapping/>
  </p:clrMapOvr>
  <p:transition>
    <p:dissolv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498548"/>
      </p:ext>
    </p:extLst>
  </p:cSld>
  <p:clrMapOvr>
    <a:masterClrMapping/>
  </p:clrMapOvr>
  <p:transition>
    <p:dissolv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2553584" cy="27699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7829"/>
      </p:ext>
    </p:extLst>
  </p:cSld>
  <p:clrMapOvr>
    <a:masterClrMapping/>
  </p:clrMapOvr>
  <p:transition>
    <p:dissolv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0574" y="71414"/>
            <a:ext cx="3395160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5241" y="1000109"/>
            <a:ext cx="109728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75380"/>
      </p:ext>
    </p:extLst>
  </p:cSld>
  <p:clrMapOvr>
    <a:masterClrMapping/>
  </p:clrMapOvr>
  <p:transition>
    <p:dissolv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5673028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2163370"/>
      </p:ext>
    </p:extLst>
  </p:cSld>
  <p:clrMapOvr>
    <a:masterClrMapping/>
  </p:clrMapOvr>
  <p:transition>
    <p:dissolv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15884"/>
      </p:ext>
    </p:extLst>
  </p:cSld>
  <p:clrMapOvr>
    <a:masterClrMapping/>
  </p:clrMapOvr>
  <p:transition>
    <p:dissolv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25519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824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7273"/>
      </p:ext>
    </p:extLst>
  </p:cSld>
  <p:clrMapOvr>
    <a:masterClrMapping/>
  </p:clrMapOvr>
  <p:transition>
    <p:dissolv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54316"/>
      </p:ext>
    </p:extLst>
  </p:cSld>
  <p:clrMapOvr>
    <a:masterClrMapping/>
  </p:clrMapOvr>
  <p:transition>
    <p:dissolv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1127323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17433409"/>
      </p:ext>
    </p:extLst>
  </p:cSld>
  <p:clrMapOvr>
    <a:masterClrMapping/>
  </p:clrMapOvr>
  <p:transition>
    <p:dissolv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5059561"/>
            <a:ext cx="2834109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dirty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59042671"/>
      </p:ext>
    </p:extLst>
  </p:cSld>
  <p:clrMapOvr>
    <a:masterClrMapping/>
  </p:clrMapOvr>
  <p:transition>
    <p:dissolv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31688"/>
      </p:ext>
    </p:extLst>
  </p:cSld>
  <p:clrMapOvr>
    <a:masterClrMapping/>
  </p:clrMapOvr>
  <p:transition>
    <p:dissolv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05402" y="274640"/>
            <a:ext cx="276999" cy="269785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43097"/>
      </p:ext>
    </p:extLst>
  </p:cSld>
  <p:clrMapOvr>
    <a:masterClrMapping/>
  </p:clrMapOvr>
  <p:transition>
    <p:dissolv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114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42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804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3660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1" r:id="rId12"/>
    <p:sldLayoutId id="2147483759" r:id="rId13"/>
    <p:sldLayoutId id="2147483771" r:id="rId14"/>
    <p:sldLayoutId id="2147483807" r:id="rId15"/>
    <p:sldLayoutId id="2147483819" r:id="rId16"/>
    <p:sldLayoutId id="2147483831" r:id="rId17"/>
    <p:sldLayoutId id="2147483843" r:id="rId18"/>
    <p:sldLayoutId id="2147483855" r:id="rId19"/>
    <p:sldLayoutId id="2147483867" r:id="rId20"/>
    <p:sldLayoutId id="2147483879" r:id="rId21"/>
    <p:sldLayoutId id="2147483891" r:id="rId22"/>
    <p:sldLayoutId id="2147483903" r:id="rId23"/>
    <p:sldLayoutId id="2147483927" r:id="rId24"/>
    <p:sldLayoutId id="2147483939" r:id="rId25"/>
    <p:sldLayoutId id="2147483951" r:id="rId26"/>
    <p:sldLayoutId id="2147483963" r:id="rId27"/>
    <p:sldLayoutId id="2147483975" r:id="rId28"/>
    <p:sldLayoutId id="2147483987" r:id="rId29"/>
    <p:sldLayoutId id="2147483999" r:id="rId30"/>
    <p:sldLayoutId id="2147484011" r:id="rId31"/>
    <p:sldLayoutId id="2147484023" r:id="rId32"/>
    <p:sldLayoutId id="2147484035" r:id="rId3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C3727-8892-4D55-8409-1C23DC60693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51B5-A454-4ECE-82BA-83AE2BB3C3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  <p:sldLayoutId id="2147483699" r:id="rId26"/>
    <p:sldLayoutId id="2147483735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2067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855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47" r:id="rId12"/>
    <p:sldLayoutId id="2147483795" r:id="rId13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634061" y="188914"/>
            <a:ext cx="2553584" cy="27699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7435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FD70ED-BB19-411B-85DF-BEF8B2690327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918C-8D3B-442D-AC7D-9FC9698D8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19835" cy="26483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64937" y="418458"/>
            <a:ext cx="102034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400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r>
              <a:rPr lang="ko-KR" altLang="en-US" sz="400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 </a:t>
            </a:r>
            <a:r>
              <a:rPr lang="ko-KR" altLang="en-US" sz="4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</a:t>
            </a:r>
            <a:r>
              <a:rPr lang="ko-KR" altLang="en-US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스튜디오 디자인 도구</a:t>
            </a:r>
            <a:r>
              <a:rPr lang="en-US" altLang="ko-KR" sz="4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endParaRPr lang="en-US" altLang="ko-KR" sz="4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2727972"/>
            <a:ext cx="2774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담당교수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전응섭 교수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연구실 </a:t>
            </a:r>
            <a:r>
              <a:rPr lang="en-US" altLang="ko-KR" sz="1600" dirty="0">
                <a:solidFill>
                  <a:srgbClr val="00B0F0"/>
                </a:solidFill>
              </a:rPr>
              <a:t>: </a:t>
            </a:r>
            <a:r>
              <a:rPr lang="ko-KR" altLang="en-US" sz="1600" dirty="0">
                <a:solidFill>
                  <a:srgbClr val="00B0F0"/>
                </a:solidFill>
              </a:rPr>
              <a:t>은봉관 </a:t>
            </a:r>
            <a:r>
              <a:rPr lang="en-US" altLang="ko-KR" sz="1600" dirty="0">
                <a:solidFill>
                  <a:srgbClr val="00B0F0"/>
                </a:solidFill>
              </a:rPr>
              <a:t>8</a:t>
            </a:r>
            <a:r>
              <a:rPr lang="ko-KR" altLang="en-US" sz="1600" dirty="0">
                <a:solidFill>
                  <a:srgbClr val="00B0F0"/>
                </a:solidFill>
              </a:rPr>
              <a:t>층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ko-KR" altLang="en-US" sz="1600" dirty="0">
                <a:solidFill>
                  <a:srgbClr val="00B0F0"/>
                </a:solidFill>
              </a:rPr>
              <a:t>연락처 </a:t>
            </a:r>
            <a:r>
              <a:rPr lang="en-US" altLang="ko-KR" sz="16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4174" y="1712174"/>
            <a:ext cx="6170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3200" dirty="0">
                <a:solidFill>
                  <a:prstClr val="black"/>
                </a:solidFill>
              </a:rPr>
              <a:t>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리니어</a:t>
            </a:r>
            <a:r>
              <a:rPr lang="ko-KR" altLang="en-US" sz="3200" dirty="0" smtClean="0">
                <a:solidFill>
                  <a:prstClr val="black"/>
                </a:solidFill>
              </a:rPr>
              <a:t> 레이아웃 작성실습 예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2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4" y="465826"/>
            <a:ext cx="11706466" cy="6280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20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텍스트 탭을 눌러보면 </a:t>
            </a:r>
            <a:r>
              <a:rPr lang="en-US" altLang="ko-KR" dirty="0" smtClean="0"/>
              <a:t>activity_main.xml</a:t>
            </a:r>
            <a:r>
              <a:rPr lang="ko-KR" altLang="en-US" dirty="0" smtClean="0"/>
              <a:t>파일에서 </a:t>
            </a:r>
            <a:r>
              <a:rPr lang="en-US" altLang="ko-KR" dirty="0" err="1" smtClean="0"/>
              <a:t>LinearLayout</a:t>
            </a:r>
            <a:r>
              <a:rPr lang="ko-KR" altLang="en-US" dirty="0" smtClean="0"/>
              <a:t>으로 변경된 것을 확인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38091" y="3994030"/>
            <a:ext cx="1423358" cy="29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55343" y="1475117"/>
            <a:ext cx="6047117" cy="215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2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6" y="369331"/>
            <a:ext cx="11661213" cy="6255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265" y="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prstClr val="black"/>
                </a:solidFill>
              </a:rPr>
              <a:t>리니어레이아웃으로</a:t>
            </a:r>
            <a:r>
              <a:rPr lang="ko-KR" altLang="en-US" dirty="0">
                <a:solidFill>
                  <a:prstClr val="black"/>
                </a:solidFill>
              </a:rPr>
              <a:t> 변환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22651" y="4112416"/>
            <a:ext cx="2078966" cy="190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044" y="4817728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텍스트뷰를</a:t>
            </a:r>
            <a:r>
              <a:rPr lang="ko-KR" altLang="en-US" dirty="0" smtClean="0">
                <a:solidFill>
                  <a:srgbClr val="FF0000"/>
                </a:solidFill>
              </a:rPr>
              <a:t> 오른쪽버튼으로 눌러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텍스트를 </a:t>
            </a:r>
            <a:r>
              <a:rPr lang="en-US" altLang="ko-KR" dirty="0" smtClean="0">
                <a:solidFill>
                  <a:srgbClr val="FF0000"/>
                </a:solidFill>
              </a:rPr>
              <a:t>delete</a:t>
            </a:r>
            <a:r>
              <a:rPr lang="ko-KR" altLang="en-US" dirty="0" smtClean="0">
                <a:solidFill>
                  <a:srgbClr val="FF0000"/>
                </a:solidFill>
              </a:rPr>
              <a:t>한다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345721" y="4303034"/>
            <a:ext cx="966158" cy="579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301617" y="2303771"/>
            <a:ext cx="1978413" cy="1903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2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75781" y="5357004"/>
            <a:ext cx="2631057" cy="224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106838" y="2311879"/>
            <a:ext cx="1069675" cy="317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4" y="358744"/>
            <a:ext cx="11619780" cy="6233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77638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LinearLayout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클릭후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Attributes </a:t>
            </a:r>
            <a:r>
              <a:rPr lang="ko-KR" altLang="en-US" dirty="0" smtClean="0"/>
              <a:t>탭을 눌러서 각 속성값을 설정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85336" y="3873260"/>
            <a:ext cx="3450566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735902" y="1362974"/>
            <a:ext cx="5020573" cy="2639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756475" y="1086928"/>
            <a:ext cx="681487" cy="2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11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55" y="785168"/>
            <a:ext cx="10429336" cy="5594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706" y="21566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버튼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수직적 배치한다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30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0" y="502069"/>
            <a:ext cx="11214340" cy="6016026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>
            <a:off x="3450566" y="1509623"/>
            <a:ext cx="198408" cy="2639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2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60" y="774025"/>
            <a:ext cx="10498347" cy="56319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59328" y="2441275"/>
            <a:ext cx="2234242" cy="370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614468" y="1759789"/>
            <a:ext cx="2165230" cy="681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8" y="543463"/>
            <a:ext cx="11770788" cy="6314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23" y="0"/>
            <a:ext cx="505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버튼의 </a:t>
            </a:r>
            <a:r>
              <a:rPr lang="en-US" altLang="ko-KR" dirty="0" err="1" smtClean="0"/>
              <a:t>layout_width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wrap_content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532853" y="2725947"/>
            <a:ext cx="1570007" cy="31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6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589321"/>
            <a:ext cx="10714008" cy="5747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91" y="11214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두번째</a:t>
            </a:r>
            <a:r>
              <a:rPr lang="ko-KR" altLang="en-US" dirty="0" smtClean="0"/>
              <a:t> 버튼 작성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165894" y="1570008"/>
            <a:ext cx="250166" cy="2562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381555" y="1570008"/>
            <a:ext cx="2665562" cy="983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0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754374" cy="62691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altLang="ko-KR" sz="2400" dirty="0" err="1" smtClean="0"/>
              <a:t>LinearLayout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선형 레이아웃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66" y="626913"/>
            <a:ext cx="9993757" cy="45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0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" y="726850"/>
            <a:ext cx="10136038" cy="5437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23" y="0"/>
            <a:ext cx="582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두번째</a:t>
            </a:r>
            <a:r>
              <a:rPr lang="ko-KR" altLang="en-US" dirty="0" smtClean="0"/>
              <a:t> 버튼의 </a:t>
            </a:r>
            <a:r>
              <a:rPr lang="en-US" altLang="ko-KR" dirty="0" err="1" smtClean="0"/>
              <a:t>layout_width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wrap_content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7332453" y="2613804"/>
            <a:ext cx="2363638" cy="129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60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459387"/>
            <a:ext cx="11438626" cy="6136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38" y="0"/>
            <a:ext cx="487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최상위 </a:t>
            </a:r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수평배치로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12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796805"/>
            <a:ext cx="10938294" cy="5867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83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orientation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horizontal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67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634789"/>
            <a:ext cx="10886536" cy="5840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18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Button</a:t>
            </a:r>
            <a:r>
              <a:rPr lang="ko-KR" altLang="en-US" dirty="0" smtClean="0"/>
              <a:t>명을 버튼으로 변경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262777" y="2372264"/>
            <a:ext cx="3907766" cy="1759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5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445547"/>
            <a:ext cx="11277938" cy="6050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4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버튼의 위치를 </a:t>
            </a:r>
            <a:r>
              <a:rPr lang="ko-KR" altLang="en-US" dirty="0" err="1" smtClean="0"/>
              <a:t>레이아웃내에서</a:t>
            </a:r>
            <a:r>
              <a:rPr lang="ko-KR" altLang="en-US" dirty="0" smtClean="0"/>
              <a:t> 변경 </a:t>
            </a:r>
            <a:r>
              <a:rPr lang="en-US" altLang="ko-KR" dirty="0" err="1" smtClean="0"/>
              <a:t>layout_gravity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6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753045"/>
            <a:ext cx="10955547" cy="5877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2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두번째</a:t>
            </a:r>
            <a:r>
              <a:rPr lang="ko-KR" altLang="en-US" dirty="0" smtClean="0"/>
              <a:t> 버튼의 위치를 가운데로 변경하기 위해  </a:t>
            </a:r>
            <a:r>
              <a:rPr lang="en-US" altLang="ko-KR" dirty="0" err="1" smtClean="0"/>
              <a:t>layout_gravity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center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19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27" y="646741"/>
            <a:ext cx="10558732" cy="56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2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702" y="132212"/>
            <a:ext cx="8478328" cy="52339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/>
              <a:t>선형 레이아웃 클래스의 속성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94" y="579375"/>
            <a:ext cx="84486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68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664264"/>
            <a:ext cx="11024558" cy="591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6" y="7763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네번째</a:t>
            </a:r>
            <a:r>
              <a:rPr lang="ko-KR" altLang="en-US" dirty="0" smtClean="0"/>
              <a:t> 버튼을 만들어 크기를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666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579842"/>
            <a:ext cx="10619117" cy="5696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661" y="86264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가로 세로 폭을 </a:t>
            </a:r>
            <a:r>
              <a:rPr lang="en-US" altLang="ko-KR" dirty="0" smtClean="0"/>
              <a:t>300dp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517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278905"/>
            <a:ext cx="11775057" cy="63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7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2" y="369332"/>
            <a:ext cx="11904455" cy="6386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버튼에 들어갈 문자열의 위치를 </a:t>
            </a:r>
            <a:r>
              <a:rPr lang="en-US" altLang="ko-KR" dirty="0" smtClean="0"/>
              <a:t>gravity</a:t>
            </a:r>
            <a:r>
              <a:rPr lang="ko-KR" altLang="en-US" dirty="0" smtClean="0"/>
              <a:t>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26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115618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403226"/>
            <a:ext cx="11559396" cy="6201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91" y="0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레이아웃을 집어넣음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8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내용 개체 틀 2"/>
          <p:cNvSpPr txBox="1">
            <a:spLocks/>
          </p:cNvSpPr>
          <p:nvPr/>
        </p:nvSpPr>
        <p:spPr bwMode="auto">
          <a:xfrm>
            <a:off x="1487488" y="1019176"/>
            <a:ext cx="9472612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AutoNum type="arabicPeriod"/>
            </a:pPr>
            <a:endParaRPr lang="en-US" altLang="ko-KR" sz="17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60419" name="제목 17"/>
          <p:cNvSpPr>
            <a:spLocks noGrp="1"/>
          </p:cNvSpPr>
          <p:nvPr>
            <p:ph type="title"/>
          </p:nvPr>
        </p:nvSpPr>
        <p:spPr>
          <a:xfrm>
            <a:off x="124902" y="98097"/>
            <a:ext cx="7863157" cy="3698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</a:t>
            </a:r>
            <a:r>
              <a:rPr lang="en-US" altLang="ko-KR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 dirty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안에 레이아웃 넣기</a:t>
            </a:r>
          </a:p>
        </p:txBody>
      </p:sp>
      <p:sp>
        <p:nvSpPr>
          <p:cNvPr id="60420" name="내용 개체 틀 2"/>
          <p:cNvSpPr txBox="1">
            <a:spLocks/>
          </p:cNvSpPr>
          <p:nvPr/>
        </p:nvSpPr>
        <p:spPr bwMode="auto">
          <a:xfrm>
            <a:off x="683464" y="512433"/>
            <a:ext cx="88582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방향의 </a:t>
            </a:r>
            <a:r>
              <a:rPr kumimoji="1"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 안에 가로 방향의 </a:t>
            </a:r>
            <a:r>
              <a:rPr kumimoji="1" lang="ko-KR" altLang="en-US" sz="18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</a:t>
            </a: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레이아웃을 넣을 수 있음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안에 레이아웃을 계속 넣을 수 있으나 레벨이 너무 깊으면 시스템 부하 증가</a:t>
            </a:r>
            <a:endParaRPr kumimoji="1" lang="en-US" altLang="ko-KR" sz="1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1" name="_x177230880"/>
          <p:cNvSpPr>
            <a:spLocks noChangeArrowheads="1"/>
          </p:cNvSpPr>
          <p:nvPr/>
        </p:nvSpPr>
        <p:spPr bwMode="auto">
          <a:xfrm>
            <a:off x="1021363" y="1840707"/>
            <a:ext cx="7699375" cy="3384550"/>
          </a:xfrm>
          <a:prstGeom prst="roundRect">
            <a:avLst>
              <a:gd name="adj" fmla="val 3000"/>
            </a:avLst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&lt;LinearLayout android:orientation=“horizontal” &gt; </a:t>
            </a:r>
          </a:p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    &lt;ImageView /&gt; </a:t>
            </a:r>
          </a:p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    &lt;LinearLayout android:orientation=“vertical” &gt; </a:t>
            </a:r>
          </a:p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        &lt;TextView /&gt; </a:t>
            </a:r>
          </a:p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        &lt;TextView /&gt; </a:t>
            </a:r>
          </a:p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    &lt;/LinearLayout&gt;</a:t>
            </a:r>
          </a:p>
          <a:p>
            <a:pPr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ko-KR" sz="1800">
                <a:solidFill>
                  <a:srgbClr val="000000"/>
                </a:solidFill>
              </a:rPr>
              <a:t>&lt;/LinearLayout&gt;</a:t>
            </a:r>
            <a:endParaRPr kumimoji="1" lang="en-US" altLang="ko-KR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2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276"/>
            <a:ext cx="11447253" cy="6140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레이아웃에 텍스트와 버튼을 추가한다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496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18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7" y="780406"/>
            <a:ext cx="11033185" cy="5918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11" y="17252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글자의 색상 지정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7936302" y="3010619"/>
            <a:ext cx="1682151" cy="1570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3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125" y="89079"/>
            <a:ext cx="4354902" cy="49751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선형 레이아웃 </a:t>
            </a:r>
            <a:r>
              <a:rPr lang="en-US" altLang="ko-KR" sz="2000" dirty="0" smtClean="0"/>
              <a:t>XML</a:t>
            </a:r>
            <a:r>
              <a:rPr lang="ko-KR" altLang="en-US" sz="2000" dirty="0" smtClean="0"/>
              <a:t>파일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716"/>
          <a:stretch/>
        </p:blipFill>
        <p:spPr>
          <a:xfrm>
            <a:off x="692314" y="486753"/>
            <a:ext cx="8805369" cy="61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4" y="369332"/>
            <a:ext cx="11775056" cy="6316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144" y="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글자 크기 지정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7910423" y="4304581"/>
            <a:ext cx="1802920" cy="189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0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37" y="-115656"/>
            <a:ext cx="558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텍스트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속성값으로 배경색 지정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253676"/>
            <a:ext cx="12192000" cy="65405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8298611" y="3122762"/>
            <a:ext cx="2139351" cy="1682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74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712" t="9780" r="39053" b="4599"/>
          <a:stretch/>
        </p:blipFill>
        <p:spPr>
          <a:xfrm>
            <a:off x="1807507" y="1134208"/>
            <a:ext cx="2931547" cy="5723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666" t="9700" r="38828" b="5225"/>
          <a:stretch/>
        </p:blipFill>
        <p:spPr>
          <a:xfrm>
            <a:off x="7781192" y="0"/>
            <a:ext cx="3130061" cy="6655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354" y="263769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실습과제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파렛트를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사용하여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리니어레이아웃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작성하기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907931" y="4870938"/>
            <a:ext cx="677007" cy="668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620108" y="1011115"/>
            <a:ext cx="5011615" cy="4167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049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270060"/>
            <a:ext cx="11923059" cy="67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23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616" t="9509" r="38787" b="5177"/>
          <a:stretch/>
        </p:blipFill>
        <p:spPr>
          <a:xfrm>
            <a:off x="8818684" y="422030"/>
            <a:ext cx="3165231" cy="63304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637" t="9518" r="38814" b="4477"/>
          <a:stretch/>
        </p:blipFill>
        <p:spPr>
          <a:xfrm>
            <a:off x="2927838" y="518747"/>
            <a:ext cx="3349869" cy="637946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094892" y="3086100"/>
            <a:ext cx="694593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</p:cNvCxnSpPr>
          <p:nvPr/>
        </p:nvCxnSpPr>
        <p:spPr>
          <a:xfrm flipV="1">
            <a:off x="3789485" y="1274885"/>
            <a:ext cx="5029199" cy="2154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669" y="0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실습과제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파렛트를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사용하여 중첩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리니어레이아웃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작성하기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100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6" y="564776"/>
            <a:ext cx="11064439" cy="62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5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7" y="182654"/>
            <a:ext cx="11600329" cy="65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1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59123"/>
            <a:ext cx="11546541" cy="64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616" y="201224"/>
            <a:ext cx="5761008" cy="359494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/>
              <a:t>Gravity </a:t>
            </a:r>
            <a:r>
              <a:rPr lang="ko-KR" altLang="en-US" sz="2400" dirty="0" smtClean="0"/>
              <a:t>속성 값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2" y="560718"/>
            <a:ext cx="8778327" cy="52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4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7" y="327803"/>
            <a:ext cx="8483926" cy="4551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59" y="2800019"/>
            <a:ext cx="7451829" cy="39975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44128" y="2889849"/>
            <a:ext cx="1371600" cy="198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15728" y="3088257"/>
            <a:ext cx="2104846" cy="1940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3777"/>
            <a:ext cx="711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최상위 레이아웃을 </a:t>
            </a:r>
            <a:r>
              <a:rPr lang="en-US" altLang="ko-KR" dirty="0" err="1" smtClean="0"/>
              <a:t>ConstraintLayout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LinearLayout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649299"/>
            <a:ext cx="3134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ConstraintLyout</a:t>
            </a:r>
            <a:r>
              <a:rPr lang="ko-KR" altLang="en-US" dirty="0" smtClean="0">
                <a:solidFill>
                  <a:srgbClr val="FF0000"/>
                </a:solidFill>
              </a:rPr>
              <a:t>을 클릭하고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오른 쪽 버튼을 누른다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10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8" y="472850"/>
            <a:ext cx="11360987" cy="6094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011" y="103518"/>
            <a:ext cx="384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메뉴에서 </a:t>
            </a:r>
            <a:r>
              <a:rPr lang="en-US" altLang="ko-KR" dirty="0" smtClean="0"/>
              <a:t>Convert view</a:t>
            </a:r>
            <a:r>
              <a:rPr lang="ko-KR" altLang="en-US" dirty="0" smtClean="0"/>
              <a:t>를 누른다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9404" y="5124091"/>
            <a:ext cx="3347049" cy="198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6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" y="848607"/>
            <a:ext cx="9635706" cy="51691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453" t="35606" r="35319" b="36735"/>
          <a:stretch/>
        </p:blipFill>
        <p:spPr>
          <a:xfrm>
            <a:off x="3062378" y="4399472"/>
            <a:ext cx="4209690" cy="238157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2424023" y="3079630"/>
            <a:ext cx="1388852" cy="724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3890513" y="3226279"/>
            <a:ext cx="422695" cy="1940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9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6" y="369331"/>
            <a:ext cx="11661213" cy="6255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265" y="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리니어레이아웃으로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22651" y="3931261"/>
            <a:ext cx="2078966" cy="190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94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9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265</Words>
  <Application>Microsoft Office PowerPoint</Application>
  <PresentationFormat>와이드스크린</PresentationFormat>
  <Paragraphs>49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47</vt:i4>
      </vt:variant>
    </vt:vector>
  </HeadingPairs>
  <TitlesOfParts>
    <vt:vector size="63" baseType="lpstr">
      <vt:lpstr>HY나무M</vt:lpstr>
      <vt:lpstr>나눔고딕</vt:lpstr>
      <vt:lpstr>맑은 고딕</vt:lpstr>
      <vt:lpstr>Arial</vt:lpstr>
      <vt:lpstr>Calibri</vt:lpstr>
      <vt:lpstr>Calibri Light</vt:lpstr>
      <vt:lpstr>Tahoma</vt:lpstr>
      <vt:lpstr>Verdana</vt:lpstr>
      <vt:lpstr>Wingdings</vt:lpstr>
      <vt:lpstr>Wingdings 2</vt:lpstr>
      <vt:lpstr>Office 테마</vt:lpstr>
      <vt:lpstr>Office Theme</vt:lpstr>
      <vt:lpstr>3_SMC_mCare_Flow_Screen_Rev.1.2</vt:lpstr>
      <vt:lpstr>8_SMC_mCare_Flow_Screen_Rev.1.2</vt:lpstr>
      <vt:lpstr>19_SMC_mCare_Flow_Screen_Rev.1.2</vt:lpstr>
      <vt:lpstr>HDOfficeLightV0</vt:lpstr>
      <vt:lpstr>PowerPoint 프레젠테이션</vt:lpstr>
      <vt:lpstr>LinearLayout(선형 레이아웃)</vt:lpstr>
      <vt:lpstr>선형 레이아웃 클래스의 속성</vt:lpstr>
      <vt:lpstr>선형 레이아웃 XML파일</vt:lpstr>
      <vt:lpstr>Gravity 속성 값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리니어 레이아웃 – 레이아웃 안에 레이아웃 넣기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IN301</cp:lastModifiedBy>
  <cp:revision>40</cp:revision>
  <dcterms:created xsi:type="dcterms:W3CDTF">2021-04-20T11:16:05Z</dcterms:created>
  <dcterms:modified xsi:type="dcterms:W3CDTF">2023-04-24T05:11:39Z</dcterms:modified>
</cp:coreProperties>
</file>